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4"/>
  </p:sldMasterIdLst>
  <p:notesMasterIdLst>
    <p:notesMasterId r:id="rId19"/>
  </p:notesMasterIdLst>
  <p:sldIdLst>
    <p:sldId id="285" r:id="rId5"/>
    <p:sldId id="286" r:id="rId6"/>
    <p:sldId id="287" r:id="rId7"/>
    <p:sldId id="290" r:id="rId8"/>
    <p:sldId id="292" r:id="rId9"/>
    <p:sldId id="289" r:id="rId10"/>
    <p:sldId id="297" r:id="rId11"/>
    <p:sldId id="296" r:id="rId12"/>
    <p:sldId id="295" r:id="rId13"/>
    <p:sldId id="299" r:id="rId14"/>
    <p:sldId id="300" r:id="rId15"/>
    <p:sldId id="301" r:id="rId16"/>
    <p:sldId id="302" r:id="rId17"/>
    <p:sldId id="25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0B1851-07A7-A72A-8D99-A9F0093BEB13}" name="EuroVértice Consultores" initials="EC" userId="76329ac0d5691b35" providerId="Windows Live"/>
  <p188:author id="{3DAB00FC-BF5F-4BDB-DCE7-61F8ABF68AEC}" name="Maria Sintes Zamanillo" initials="MS" userId="S::mszamanillo@miteco.es::a099e659-3242-4552-b19a-c940573847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74F"/>
    <a:srgbClr val="F7A115"/>
    <a:srgbClr val="FFFFFF"/>
    <a:srgbClr val="4377A1"/>
    <a:srgbClr val="EFF5F5"/>
    <a:srgbClr val="D2E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558" autoAdjust="0"/>
  </p:normalViewPr>
  <p:slideViewPr>
    <p:cSldViewPr snapToGrid="0">
      <p:cViewPr>
        <p:scale>
          <a:sx n="130" d="100"/>
          <a:sy n="130" d="100"/>
        </p:scale>
        <p:origin x="115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FA2-EE61-490B-A9C6-4A3BC48D8557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439AC-AABC-4844-8438-ADD5AEBFFC9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70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80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8EF18-5E37-55DC-0B0D-4FA6F010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C00CA-0BD5-1D06-C722-099C8AC8D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CFB54-1DAF-7EC6-F63E-9506A5A82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A2A15-0245-CA22-4253-A05C42DB0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036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2C106-7102-BF8C-9945-4FA15E96C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D5735-F5E1-CE42-82C6-248DBB987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2094E-34FC-F273-1894-14A98288C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0906F-83F9-D6C2-F1D0-BDF1903D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464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4D70-37B1-E1AE-C4BA-6F15C98F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63126-F1E8-6929-33BE-59C243C9D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F60D9-CDF5-0537-9A79-4EC7B11DD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8E27F-8E39-E893-3572-B7CC4C482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5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68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AE2F3-666F-C27C-386F-A22FEA0CA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572C5-1AE9-3174-4DEE-F3649A7D9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752A1-E8FA-6183-154A-42E43F66B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A48DF-75BA-AD1E-117E-F0D99045E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4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ACD30-73DC-12C2-BE53-1C1AF6466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CEEF4-7B8E-3A55-EAA6-BF7925BC4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D0B737-A8E2-1FBD-553D-039DC71BF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451ED-BFE6-0340-F3AC-44A9FDBB9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875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CF9A1-3953-778E-1C25-101E0F4C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55F08-753F-9F77-F63D-453ECC5B1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E8A767-2988-6B72-3C9A-FEF20B96B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D6643-CE19-DEA8-21A6-498013611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67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35CF4-3CC4-A7F8-B202-BC06C9C8C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A41BBF-D70F-8612-6E33-F0C6F4AC0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8F9A2-C088-EEB5-1B60-10C191DAE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E6C5C-42EA-AB84-22FA-007121D09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916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8D3BC-2259-5D9F-FB5A-041B6A90A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8A829-C86C-BEE9-1487-382EFBF53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3132D-B500-9405-CBF0-03EAE3617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EDED6-CB75-D60C-1197-E651071AE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051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81593-CE82-BC91-C289-C4FF3E7CC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AA3D8-8473-A7D8-4BB2-DD8AC9CBB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A0B19-DE01-F896-7E61-B34BBF998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B1806-0A45-08EC-6299-5E87DC46D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134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C7A2-7062-DA23-63F3-A4222D18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48652-3069-C8E3-CF6E-000DC7082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D15C9-2ABC-57A2-9DA6-0F02D00B4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50BD6-4ABB-B2E8-9C31-A413FFD82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439AC-AABC-4844-8438-ADD5AEBFFC9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6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6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0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0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75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1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295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45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5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99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61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97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AE6AF27-0741-4F86-BFDF-9EA9F753927A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8B24AE9-69C5-4890-BD70-AAD7D9C1ED9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8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idad.gob.es/excesoTemperaturas2025/meteosalud.do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leparisien.fr/paris-75/paris-teste-trois-ilots-de-fraicheur-pour-lutter-contre-les-coups-de-chaud-20-07-2018-7827912.php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BC0BFB-4F11-E6EF-69BB-F3C5A1B08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928D9B3-56E8-AA75-6876-70C7EB12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156" y="156327"/>
            <a:ext cx="4422806" cy="2845290"/>
          </a:xfrm>
          <a:solidFill>
            <a:srgbClr val="FFFFFF">
              <a:alpha val="69804"/>
            </a:srgbClr>
          </a:solidFill>
        </p:spPr>
        <p:txBody>
          <a:bodyPr>
            <a:normAutofit fontScale="92500" lnSpcReduction="20000"/>
          </a:bodyPr>
          <a:lstStyle/>
          <a:p>
            <a:pPr algn="l">
              <a:lnSpc>
                <a:spcPct val="150000"/>
              </a:lnSpc>
            </a:pPr>
            <a:r>
              <a:rPr lang="es-ES" sz="2800" b="1" spc="0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</a:t>
            </a:r>
            <a:r>
              <a:rPr lang="es-ES" sz="2800" b="1" spc="0" dirty="0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local de refugios climáticos frente a las altas temperaturas</a:t>
            </a:r>
          </a:p>
          <a:p>
            <a:pPr algn="l">
              <a:lnSpc>
                <a:spcPct val="150000"/>
              </a:lnSpc>
            </a:pPr>
            <a:r>
              <a:rPr lang="es-ES" sz="2800" spc="0" dirty="0">
                <a:solidFill>
                  <a:srgbClr val="4377A1"/>
                </a:solidFill>
                <a:highlight>
                  <a:srgbClr val="D2E2F5"/>
                </a:highlight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[Nombre municipio]</a:t>
            </a:r>
            <a:endParaRPr lang="en-GB" sz="2800" i="1" spc="0" dirty="0">
              <a:solidFill>
                <a:srgbClr val="4377A1"/>
              </a:solidFill>
              <a:highlight>
                <a:srgbClr val="D2E2F5"/>
              </a:highlight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C510B1-AF05-9C06-E1F1-896239D53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6" y="5894516"/>
            <a:ext cx="4721826" cy="7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54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D4FF3-7C92-CAAE-BA90-0140BED1B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A2832D0-259F-4D07-BC58-16E7596B0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F8D404F-5FAB-DB65-4B73-E4527B34C1E4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32D0085-06A5-7996-2F82-30332CC1D79D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1C4735FA-30BE-8312-2A17-9F106A4FBE58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pic>
        <p:nvPicPr>
          <p:cNvPr id="2" name="Imagen 1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ECAF5BA0-2520-3134-EA8C-4B66FDBB1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9" b="9185"/>
          <a:stretch/>
        </p:blipFill>
        <p:spPr bwMode="auto">
          <a:xfrm>
            <a:off x="6790570" y="4173593"/>
            <a:ext cx="5312941" cy="2604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20F8535-C4CC-41E3-EF64-35A8B431B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3" b="6250"/>
          <a:stretch/>
        </p:blipFill>
        <p:spPr bwMode="auto">
          <a:xfrm>
            <a:off x="7537567" y="1175049"/>
            <a:ext cx="4510000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E574EF-E88F-0702-97E2-9B046838C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1" y="4004815"/>
            <a:ext cx="5277121" cy="22924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5E823B-64FB-F384-433F-54D875514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6"/>
          <a:stretch/>
        </p:blipFill>
        <p:spPr bwMode="auto">
          <a:xfrm>
            <a:off x="4207552" y="5208661"/>
            <a:ext cx="2397869" cy="15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6D12E6-5990-5C39-207D-DA5FF3FD1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35" y="1218299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20C7E5-3C14-7851-4948-D0B799508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141" y="1391429"/>
            <a:ext cx="4169214" cy="23451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629DF1-E8C6-CF96-B2AA-131EFD30A02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E1B6D8-EA4F-EB18-51E6-91F6E0D9CE5B}"/>
              </a:ext>
            </a:extLst>
          </p:cNvPr>
          <p:cNvSpPr txBox="1"/>
          <p:nvPr/>
        </p:nvSpPr>
        <p:spPr>
          <a:xfrm>
            <a:off x="946141" y="71892"/>
            <a:ext cx="927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medida de adaptación </a:t>
            </a:r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ejemplos</a:t>
            </a:r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ED4933-6ED9-BD2D-87F0-3DDAC6196DEA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421873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2D3EB-7B77-6A59-D465-71EF7D4A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2AC0D64-38B3-4DC7-9FAD-D56CD29C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4B4A9C-CEF8-1BB9-BCEA-90C040D67A60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D4274DE-B6A7-241F-E928-06D5FC1B7C4E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F8515A22-986F-92B2-27F8-E265215216E3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pic>
        <p:nvPicPr>
          <p:cNvPr id="10" name="Picture 2" descr="Bibliotecas, parques, colegios y hasta centros comerciales: cómo son y  dónde hay refugios climáticos en España | Clima y Medio Ambiente | EL PAÍS">
            <a:extLst>
              <a:ext uri="{FF2B5EF4-FFF2-40B4-BE49-F238E27FC236}">
                <a16:creationId xmlns:a16="http://schemas.microsoft.com/office/drawing/2014/main" id="{56FE14CD-ADF9-9FF9-47F2-7CCA6F75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39" y="2857499"/>
            <a:ext cx="5601984" cy="3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299A121-34C9-EBD3-1D22-6171C07DB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7" y="1305052"/>
            <a:ext cx="5995563" cy="35906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50F62C-BB23-15FB-12B3-001D2C36616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CAD317-A4BE-2F87-ADA5-A40F1405394A}"/>
              </a:ext>
            </a:extLst>
          </p:cNvPr>
          <p:cNvSpPr txBox="1"/>
          <p:nvPr/>
        </p:nvSpPr>
        <p:spPr>
          <a:xfrm>
            <a:off x="946141" y="71892"/>
            <a:ext cx="927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medida de adaptación </a:t>
            </a:r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ejemplos</a:t>
            </a:r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6D277A-44AF-1B64-CB68-24200345B95A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360751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39552-D047-0B40-3642-0A9308E76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8F1CAD6-0DFB-BEA1-E7F0-A00F4E8A9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736DB7D-3B7F-D2A2-C173-D7215D1EC725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8DB76CB-7BFF-D6DC-1A87-FD92F0C51F1E}"/>
              </a:ext>
            </a:extLst>
          </p:cNvPr>
          <p:cNvSpPr/>
          <p:nvPr/>
        </p:nvSpPr>
        <p:spPr>
          <a:xfrm>
            <a:off x="315884" y="1213658"/>
            <a:ext cx="5923880" cy="44428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D00F108-B00F-F5E8-ACD0-091E316CA668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980DE3F8-E3D3-A997-FB57-733BE047265F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ABA1BC-F759-8602-9C4D-A61CC5D5F43A}"/>
              </a:ext>
            </a:extLst>
          </p:cNvPr>
          <p:cNvSpPr txBox="1"/>
          <p:nvPr/>
        </p:nvSpPr>
        <p:spPr>
          <a:xfrm>
            <a:off x="376844" y="2084235"/>
            <a:ext cx="56981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Enfocado a altas temperaturas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Activo del 1 de junio al 30 de septiembre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Red de 29 edificios de gestión municipal y otras entidades (interiores) + espacios con suficiente cubierta vegetal (exteriores)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Interiores: temperaturas alrededor de los 26ºC, zonas de descanso y agua potable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Itinerarios confortables para llegar a ellos: con sombra y poca pendiente, caminos peatonales y accesibles para personas con movilidad reducida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No se plantean obras, sino hacer un listado de edificios (mayoría públicos) que cumplan con los requisitos de confort térmico y rutas accesibles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Pueden utilizarse a partir de la activación de alertas por olas de calor, cuando </a:t>
            </a:r>
            <a:r>
              <a:rPr lang="es-ES" sz="1300" dirty="0" err="1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Euskalmet</a:t>
            </a:r>
            <a:r>
              <a:rPr lang="es-ES" sz="1300" dirty="0">
                <a:solidFill>
                  <a:srgbClr val="48474F"/>
                </a:solidFill>
                <a:latin typeface="Acumin Variable Concept Medium"/>
                <a:ea typeface="Tahoma" panose="020B0604030504040204" pitchFamily="34" charset="0"/>
                <a:cs typeface="Tahoma" panose="020B0604030504040204" pitchFamily="34" charset="0"/>
              </a:rPr>
              <a:t> (Agencia Vasca de Meteorología) activa la alerta amarilla, naranja o roja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1300" dirty="0">
              <a:solidFill>
                <a:srgbClr val="48474F"/>
              </a:solidFill>
              <a:latin typeface="Acumin Variable Concept Medium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F113C42-F862-4948-186F-624FF37AE5B6}"/>
              </a:ext>
            </a:extLst>
          </p:cNvPr>
          <p:cNvSpPr/>
          <p:nvPr/>
        </p:nvSpPr>
        <p:spPr>
          <a:xfrm>
            <a:off x="423949" y="1310218"/>
            <a:ext cx="5436524" cy="474807"/>
          </a:xfrm>
          <a:prstGeom prst="roundRect">
            <a:avLst/>
          </a:prstGeom>
          <a:noFill/>
          <a:ln w="28575">
            <a:solidFill>
              <a:srgbClr val="4377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A71015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8BE77D-BAD9-3D85-4F04-19E31A279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48" y="4625781"/>
            <a:ext cx="5381428" cy="20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B31344-9DEB-7180-DA4C-EBD7B0AC5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741" y="1745219"/>
            <a:ext cx="2759375" cy="2520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04619A2-6D44-2ACD-1C01-C7F7663A9AD4}"/>
              </a:ext>
            </a:extLst>
          </p:cNvPr>
          <p:cNvSpPr txBox="1"/>
          <p:nvPr/>
        </p:nvSpPr>
        <p:spPr>
          <a:xfrm>
            <a:off x="500806" y="1392532"/>
            <a:ext cx="52828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b="1">
                <a:solidFill>
                  <a:srgbClr val="4377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espacios de refugios climáticos| Vitoria-Gasteiz</a:t>
            </a:r>
            <a:endParaRPr lang="es-ES" sz="1300" b="1" dirty="0">
              <a:solidFill>
                <a:srgbClr val="4377A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6B292AD-CCD7-7BDF-D21E-0942149FCE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F5B170-02CE-8995-735D-F274BFA5A86E}"/>
              </a:ext>
            </a:extLst>
          </p:cNvPr>
          <p:cNvSpPr txBox="1"/>
          <p:nvPr/>
        </p:nvSpPr>
        <p:spPr>
          <a:xfrm>
            <a:off x="946141" y="71892"/>
            <a:ext cx="927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medida de adaptación </a:t>
            </a:r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ejemplos</a:t>
            </a:r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30AB7B-4F5B-8CBC-B7E9-76586DABA251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1389139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B82F-7D04-80DC-D373-C3D58E25D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3F687D4-2DF0-6C30-0484-1340B329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1F47479-BC1B-080C-4540-A278D2410937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 dirty="0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E2544F2-ECD5-D927-D4B5-4FDB91EB7586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1660F4F9-53D3-3890-901A-8AB89B3E63DA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4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F502890-4A70-AA34-367D-452A15E2DF2C}"/>
              </a:ext>
            </a:extLst>
          </p:cNvPr>
          <p:cNvSpPr txBox="1"/>
          <p:nvPr/>
        </p:nvSpPr>
        <p:spPr>
          <a:xfrm>
            <a:off x="946140" y="228505"/>
            <a:ext cx="1114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¿Qué puedes hacer tú?</a:t>
            </a:r>
            <a:endParaRPr lang="es-ES" sz="200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84DB332-E6FE-1F2A-D588-82DD971368AE}"/>
              </a:ext>
            </a:extLst>
          </p:cNvPr>
          <p:cNvSpPr/>
          <p:nvPr/>
        </p:nvSpPr>
        <p:spPr>
          <a:xfrm>
            <a:off x="794751" y="1328603"/>
            <a:ext cx="972000" cy="97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F243F8-A66B-F5A8-417D-B3B0C388E41E}"/>
              </a:ext>
            </a:extLst>
          </p:cNvPr>
          <p:cNvSpPr txBox="1"/>
          <p:nvPr/>
        </p:nvSpPr>
        <p:spPr>
          <a:xfrm>
            <a:off x="869869" y="1532651"/>
            <a:ext cx="4355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Infórmate &gt; </a:t>
            </a: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comunicados y avisos del ayuntamiento, AEMET</a:t>
            </a:r>
            <a:r>
              <a:rPr lang="es-ES" sz="15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Ministerio de Sanidad (</a:t>
            </a:r>
            <a:r>
              <a:rPr lang="es-ES" sz="15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sistema de suscripción para recibir alertas</a:t>
            </a:r>
            <a:r>
              <a:rPr lang="es-ES" sz="150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), prensa</a:t>
            </a: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etc.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DD3D2F8-0D53-E522-3EC3-D219A5FB0B81}"/>
              </a:ext>
            </a:extLst>
          </p:cNvPr>
          <p:cNvSpPr/>
          <p:nvPr/>
        </p:nvSpPr>
        <p:spPr>
          <a:xfrm>
            <a:off x="6096000" y="1291736"/>
            <a:ext cx="972000" cy="97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E65FD0C-6B86-E600-EC82-A57C1247E320}"/>
              </a:ext>
            </a:extLst>
          </p:cNvPr>
          <p:cNvSpPr txBox="1"/>
          <p:nvPr/>
        </p:nvSpPr>
        <p:spPr>
          <a:xfrm>
            <a:off x="6171118" y="1495784"/>
            <a:ext cx="4355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Comparte la información con tus vecinos y vecinas</a:t>
            </a:r>
            <a:endParaRPr lang="es-ES" sz="150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95FC976F-D464-41F0-9370-0777C51AE8CE}"/>
              </a:ext>
            </a:extLst>
          </p:cNvPr>
          <p:cNvSpPr/>
          <p:nvPr/>
        </p:nvSpPr>
        <p:spPr>
          <a:xfrm>
            <a:off x="2116974" y="2783288"/>
            <a:ext cx="972000" cy="972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95297F0-DB87-385A-9325-A0B4B349A0B2}"/>
              </a:ext>
            </a:extLst>
          </p:cNvPr>
          <p:cNvSpPr txBox="1"/>
          <p:nvPr/>
        </p:nvSpPr>
        <p:spPr>
          <a:xfrm>
            <a:off x="2162294" y="2984710"/>
            <a:ext cx="77963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Sigue los consejos básicos de autoprotección </a:t>
            </a:r>
            <a:r>
              <a:rPr lang="es-ES" sz="1500" b="1" i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(Ministerio de Sanidad) </a:t>
            </a:r>
            <a:r>
              <a:rPr lang="es-ES" sz="15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 </a:t>
            </a:r>
          </a:p>
          <a:p>
            <a:pPr algn="ctr"/>
            <a:endParaRPr lang="es-ES" sz="1500" b="1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Bebe agua y líquidos con frecuencia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Evita las bebidas con cafeína, alcohol o muy azucaradas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Presta atención a las personas más vulnerables (bebés y menores, personas mayores, etc.)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Permanece en lugares frescos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Reduce tu actividad física en las horas centrales del día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Usa ropa ligera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 dejes ninguna persona en un vehículo estacionado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Consulta a tu profesional sanitario ante síntomas que se prolonguen más de una hora (relacionados con las altas temperaturas)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Mantén tus medicinas en un lugar fresco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s-ES" sz="150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Haz comidas ligeras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8647BA5-E43B-AA23-6DAE-EBB1E822CB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996" y="39806"/>
            <a:ext cx="1655815" cy="9313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F5C393-A7F5-2DBF-1AC8-2C666BE65808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146979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BC0BFB-4F11-E6EF-69BB-F3C5A1B08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C510B1-AF05-9C06-E1F1-896239D53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6" y="5894516"/>
            <a:ext cx="4721826" cy="77599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E47859D-6D88-3D06-B901-2A9EF884B6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F5F5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4F4BFA61-307B-8186-BF12-244A0E71F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3369" y="348410"/>
            <a:ext cx="7339618" cy="926242"/>
          </a:xfrm>
        </p:spPr>
        <p:txBody>
          <a:bodyPr>
            <a:normAutofit/>
          </a:bodyPr>
          <a:lstStyle/>
          <a:p>
            <a:pPr algn="ctr"/>
            <a:r>
              <a:rPr lang="es-ES" sz="5000" b="1">
                <a:solidFill>
                  <a:srgbClr val="4377A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MUCHAS GRACIAS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C97C21F-5F64-42C3-A060-1109930C10EE}"/>
              </a:ext>
            </a:extLst>
          </p:cNvPr>
          <p:cNvSpPr txBox="1">
            <a:spLocks/>
          </p:cNvSpPr>
          <p:nvPr/>
        </p:nvSpPr>
        <p:spPr>
          <a:xfrm>
            <a:off x="271780" y="1782234"/>
            <a:ext cx="690372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cap="none" spc="0" dirty="0">
                <a:solidFill>
                  <a:schemeClr val="tx1"/>
                </a:solidFill>
              </a:rPr>
              <a:t>Para más información, contacta con:</a:t>
            </a:r>
          </a:p>
          <a:p>
            <a:r>
              <a:rPr lang="en-GB" cap="none" spc="0" dirty="0">
                <a:solidFill>
                  <a:schemeClr val="tx1"/>
                </a:solidFill>
                <a:highlight>
                  <a:srgbClr val="D2E2F5"/>
                </a:highlight>
              </a:rPr>
              <a:t>[</a:t>
            </a:r>
            <a:r>
              <a:rPr lang="en-GB" cap="none" spc="0" dirty="0" err="1">
                <a:solidFill>
                  <a:schemeClr val="tx1"/>
                </a:solidFill>
                <a:highlight>
                  <a:srgbClr val="D2E2F5"/>
                </a:highlight>
              </a:rPr>
              <a:t>Nombre</a:t>
            </a:r>
            <a:r>
              <a:rPr lang="en-GB" cap="none" spc="0" dirty="0">
                <a:solidFill>
                  <a:schemeClr val="tx1"/>
                </a:solidFill>
                <a:highlight>
                  <a:srgbClr val="D2E2F5"/>
                </a:highlight>
              </a:rPr>
              <a:t>]</a:t>
            </a:r>
          </a:p>
          <a:p>
            <a:r>
              <a:rPr lang="en-GB" cap="none" spc="0" dirty="0">
                <a:solidFill>
                  <a:schemeClr val="tx1"/>
                </a:solidFill>
                <a:highlight>
                  <a:srgbClr val="D2E2F5"/>
                </a:highlight>
              </a:rPr>
              <a:t>[cargo]</a:t>
            </a:r>
          </a:p>
          <a:p>
            <a:r>
              <a:rPr lang="en-GB" cap="none" spc="0" dirty="0">
                <a:solidFill>
                  <a:schemeClr val="tx1"/>
                </a:solidFill>
                <a:highlight>
                  <a:srgbClr val="D2E2F5"/>
                </a:highlight>
              </a:rPr>
              <a:t>[</a:t>
            </a:r>
            <a:r>
              <a:rPr lang="en-GB" cap="none" spc="0" dirty="0" err="1">
                <a:solidFill>
                  <a:schemeClr val="tx1"/>
                </a:solidFill>
                <a:highlight>
                  <a:srgbClr val="D2E2F5"/>
                </a:highlight>
              </a:rPr>
              <a:t>teléfono</a:t>
            </a:r>
            <a:r>
              <a:rPr lang="en-GB" cap="none" spc="0" dirty="0">
                <a:solidFill>
                  <a:schemeClr val="tx1"/>
                </a:solidFill>
                <a:highlight>
                  <a:srgbClr val="D2E2F5"/>
                </a:highlight>
              </a:rPr>
              <a:t>]</a:t>
            </a:r>
          </a:p>
          <a:p>
            <a:r>
              <a:rPr lang="en-GB" cap="none" spc="0" dirty="0">
                <a:solidFill>
                  <a:schemeClr val="tx1"/>
                </a:solidFill>
                <a:highlight>
                  <a:srgbClr val="D2E2F5"/>
                </a:highlight>
              </a:rPr>
              <a:t>[</a:t>
            </a:r>
            <a:r>
              <a:rPr lang="en-GB" cap="none" spc="0">
                <a:solidFill>
                  <a:schemeClr val="tx1"/>
                </a:solidFill>
                <a:highlight>
                  <a:srgbClr val="D2E2F5"/>
                </a:highlight>
              </a:rPr>
              <a:t>email]</a:t>
            </a:r>
            <a:endParaRPr lang="en-GB" cap="none" spc="0" dirty="0">
              <a:solidFill>
                <a:schemeClr val="tx1"/>
              </a:solidFill>
              <a:highlight>
                <a:srgbClr val="D2E2F5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24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5DAC636-B614-8445-424D-87B8FA4B136E}"/>
              </a:ext>
            </a:extLst>
          </p:cNvPr>
          <p:cNvSpPr/>
          <p:nvPr/>
        </p:nvSpPr>
        <p:spPr>
          <a:xfrm>
            <a:off x="0" y="-47676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B289B72-0C25-1764-06AA-AD0129BC7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8426" y="4654756"/>
            <a:ext cx="3893574" cy="21901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3FE63C-A649-D793-1E62-7BEC45776870}"/>
              </a:ext>
            </a:extLst>
          </p:cNvPr>
          <p:cNvSpPr txBox="1"/>
          <p:nvPr/>
        </p:nvSpPr>
        <p:spPr>
          <a:xfrm>
            <a:off x="550605" y="373626"/>
            <a:ext cx="6744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>
                <a:solidFill>
                  <a:srgbClr val="4377A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Índice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1BDF1C3-78CA-AFA7-7FF4-EB3ED47AD441}"/>
              </a:ext>
            </a:extLst>
          </p:cNvPr>
          <p:cNvSpPr/>
          <p:nvPr/>
        </p:nvSpPr>
        <p:spPr>
          <a:xfrm>
            <a:off x="737419" y="1170039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1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F9F551E-8C42-003E-FAB5-679E6799725D}"/>
              </a:ext>
            </a:extLst>
          </p:cNvPr>
          <p:cNvSpPr/>
          <p:nvPr/>
        </p:nvSpPr>
        <p:spPr>
          <a:xfrm>
            <a:off x="737419" y="2217174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2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EF9670A-D131-548E-19D6-B233A61D54EE}"/>
              </a:ext>
            </a:extLst>
          </p:cNvPr>
          <p:cNvSpPr/>
          <p:nvPr/>
        </p:nvSpPr>
        <p:spPr>
          <a:xfrm>
            <a:off x="737419" y="3264309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7186C3-A2D2-AE2A-1F9D-1BA7BC2FB471}"/>
              </a:ext>
            </a:extLst>
          </p:cNvPr>
          <p:cNvSpPr txBox="1"/>
          <p:nvPr/>
        </p:nvSpPr>
        <p:spPr>
          <a:xfrm>
            <a:off x="1457419" y="1321361"/>
            <a:ext cx="674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Introducción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FC3CC12-0A0B-7473-B1B7-459261A2DB7B}"/>
              </a:ext>
            </a:extLst>
          </p:cNvPr>
          <p:cNvSpPr txBox="1"/>
          <p:nvPr/>
        </p:nvSpPr>
        <p:spPr>
          <a:xfrm>
            <a:off x="1457418" y="2344254"/>
            <a:ext cx="7607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Impactos de las altas temperaturas sobre </a:t>
            </a: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20EB7D8-BD25-6C64-7DFF-C0381C44785F}"/>
              </a:ext>
            </a:extLst>
          </p:cNvPr>
          <p:cNvSpPr txBox="1"/>
          <p:nvPr/>
        </p:nvSpPr>
        <p:spPr>
          <a:xfrm>
            <a:off x="1457419" y="3414545"/>
            <a:ext cx="7470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como medida de adaptación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Qué 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quién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Diseño de la 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Ejemplos</a:t>
            </a:r>
          </a:p>
          <a:p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B9217E5-51A2-6676-36C3-995CF94333B4}"/>
              </a:ext>
            </a:extLst>
          </p:cNvPr>
          <p:cNvSpPr/>
          <p:nvPr/>
        </p:nvSpPr>
        <p:spPr>
          <a:xfrm>
            <a:off x="737419" y="5169099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B101840-1309-04F4-571A-BF747E7A0105}"/>
              </a:ext>
            </a:extLst>
          </p:cNvPr>
          <p:cNvSpPr txBox="1"/>
          <p:nvPr/>
        </p:nvSpPr>
        <p:spPr>
          <a:xfrm>
            <a:off x="1457418" y="5296179"/>
            <a:ext cx="7607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¿Qué puedes hacer tú?</a:t>
            </a:r>
          </a:p>
        </p:txBody>
      </p:sp>
    </p:spTree>
    <p:extLst>
      <p:ext uri="{BB962C8B-B14F-4D97-AF65-F5344CB8AC3E}">
        <p14:creationId xmlns:p14="http://schemas.microsoft.com/office/powerpoint/2010/main" val="668467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5D4A3BF-A139-9CB7-9D37-80ABE33D1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7225B1B-79BA-4F33-55AB-99662A78319D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F312C41-55DF-A86B-5FE7-89DDEE5A0C10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BC3DE153-DB93-2BFF-BD5E-1995D07216D3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B6860DC-51C8-ED5E-A9D6-597256F8C95D}"/>
              </a:ext>
            </a:extLst>
          </p:cNvPr>
          <p:cNvSpPr txBox="1"/>
          <p:nvPr/>
        </p:nvSpPr>
        <p:spPr>
          <a:xfrm>
            <a:off x="946141" y="228505"/>
            <a:ext cx="6036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Introducción 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contexto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43EDD30-EC70-AFDE-00F3-5B254BA90125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C1AAF02-E966-0945-F8D9-1A8241DCA092}"/>
              </a:ext>
            </a:extLst>
          </p:cNvPr>
          <p:cNvSpPr txBox="1"/>
          <p:nvPr/>
        </p:nvSpPr>
        <p:spPr>
          <a:xfrm>
            <a:off x="226141" y="1326791"/>
            <a:ext cx="455367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300">
                <a:solidFill>
                  <a:srgbClr val="48474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España, según AEMET, la tendencia al aumento de la temperatura se ha traducido en un alargamiento de los veranos (hasta 5 semanas desde la década de los 80) y en un aumento, en frecuencia, intensidad y duración de las olas de calor.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E23F061-9AA9-4400-30EC-F9D02B9F1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31" y="1345039"/>
            <a:ext cx="6917187" cy="517051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1E96A5E-BFDE-0B0B-30A7-7CE7D4087280}"/>
              </a:ext>
            </a:extLst>
          </p:cNvPr>
          <p:cNvSpPr txBox="1"/>
          <p:nvPr/>
        </p:nvSpPr>
        <p:spPr>
          <a:xfrm>
            <a:off x="10577804" y="6254373"/>
            <a:ext cx="1614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i="1">
                <a:solidFill>
                  <a:srgbClr val="A71015"/>
                </a:solidFill>
                <a:latin typeface="Raleway" pitchFamily="2" charset="0"/>
              </a:rPr>
              <a:t>(eldiario.es)</a:t>
            </a:r>
            <a:endParaRPr lang="es-ES" sz="900" b="1" i="1">
              <a:solidFill>
                <a:srgbClr val="A71015"/>
              </a:solidFill>
              <a:latin typeface="Raleway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2916782-6211-57ED-3635-81D4B3B2970A}"/>
              </a:ext>
            </a:extLst>
          </p:cNvPr>
          <p:cNvSpPr txBox="1"/>
          <p:nvPr/>
        </p:nvSpPr>
        <p:spPr>
          <a:xfrm>
            <a:off x="-20379" y="2766946"/>
            <a:ext cx="28271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A71015"/>
                </a:solidFill>
                <a:latin typeface="Raleway" pitchFamily="2" charset="0"/>
              </a:rPr>
              <a:t>Aumento de la temperatura media en los últimos 60 años</a:t>
            </a:r>
          </a:p>
          <a:p>
            <a:pPr algn="ctr"/>
            <a:r>
              <a:rPr lang="es-ES" sz="1400" b="1">
                <a:solidFill>
                  <a:srgbClr val="A71015"/>
                </a:solidFill>
                <a:latin typeface="Raleway" pitchFamily="2" charset="0"/>
              </a:rPr>
              <a:t>1,69ºC</a:t>
            </a:r>
            <a:endParaRPr lang="es-ES" sz="1400" b="1" dirty="0">
              <a:solidFill>
                <a:srgbClr val="A71015"/>
              </a:solidFill>
              <a:latin typeface="Raleway" pitchFamily="2" charset="0"/>
            </a:endParaRPr>
          </a:p>
          <a:p>
            <a:pPr algn="ctr"/>
            <a:r>
              <a:rPr lang="es-ES" sz="700" i="1" dirty="0">
                <a:solidFill>
                  <a:srgbClr val="A71015"/>
                </a:solidFill>
                <a:latin typeface="Raleway" pitchFamily="2" charset="0"/>
              </a:rPr>
              <a:t>(AEMET)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7C266DB-DA42-07FD-FDE9-5BBB0C149492}"/>
              </a:ext>
            </a:extLst>
          </p:cNvPr>
          <p:cNvSpPr txBox="1"/>
          <p:nvPr/>
        </p:nvSpPr>
        <p:spPr>
          <a:xfrm>
            <a:off x="2814415" y="2766946"/>
            <a:ext cx="20444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>
                <a:solidFill>
                  <a:srgbClr val="A71015"/>
                </a:solidFill>
                <a:latin typeface="Raleway" pitchFamily="2" charset="0"/>
              </a:rPr>
              <a:t>Aumento número de noches tropicales (&gt;20ºC)</a:t>
            </a:r>
          </a:p>
          <a:p>
            <a:pPr algn="ctr"/>
            <a:r>
              <a:rPr lang="es-ES" sz="1400" b="1">
                <a:solidFill>
                  <a:srgbClr val="A71015"/>
                </a:solidFill>
                <a:latin typeface="Raleway" pitchFamily="2" charset="0"/>
              </a:rPr>
              <a:t>Se han duplicado desde 1971</a:t>
            </a:r>
          </a:p>
          <a:p>
            <a:pPr algn="ctr"/>
            <a:r>
              <a:rPr lang="es-ES" sz="1400" b="1">
                <a:solidFill>
                  <a:srgbClr val="A71015"/>
                </a:solidFill>
                <a:latin typeface="Raleway" pitchFamily="2" charset="0"/>
              </a:rPr>
              <a:t>Barcelona, Tenerife y Málaga donde más han aumentado</a:t>
            </a:r>
          </a:p>
          <a:p>
            <a:pPr algn="ctr"/>
            <a:r>
              <a:rPr lang="es-ES" sz="800">
                <a:solidFill>
                  <a:srgbClr val="A71015"/>
                </a:solidFill>
                <a:latin typeface="Raleway" pitchFamily="2" charset="0"/>
              </a:rPr>
              <a:t>(Observatorio de Sostenibilidad)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0F199DE-4933-4D9B-452D-36F00D81D982}"/>
              </a:ext>
            </a:extLst>
          </p:cNvPr>
          <p:cNvSpPr txBox="1"/>
          <p:nvPr/>
        </p:nvSpPr>
        <p:spPr>
          <a:xfrm>
            <a:off x="2852639" y="5055490"/>
            <a:ext cx="2006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>
                <a:solidFill>
                  <a:srgbClr val="A71015"/>
                </a:solidFill>
                <a:latin typeface="Raleway" pitchFamily="2" charset="0"/>
              </a:rPr>
              <a:t>5 de los 6 años más calurosos desde los 60, se han producido en la última década</a:t>
            </a:r>
          </a:p>
          <a:p>
            <a:pPr algn="ctr"/>
            <a:r>
              <a:rPr lang="es-ES" sz="800" i="1">
                <a:solidFill>
                  <a:srgbClr val="A71015"/>
                </a:solidFill>
                <a:latin typeface="Raleway" pitchFamily="2" charset="0"/>
              </a:rPr>
              <a:t>(AEMET)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6D7A5B9-128C-305D-6A35-3D1C8214BCC5}"/>
              </a:ext>
            </a:extLst>
          </p:cNvPr>
          <p:cNvSpPr txBox="1"/>
          <p:nvPr/>
        </p:nvSpPr>
        <p:spPr>
          <a:xfrm>
            <a:off x="25464" y="3772954"/>
            <a:ext cx="282717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A71015"/>
                </a:solidFill>
                <a:latin typeface="Raleway" pitchFamily="2" charset="0"/>
              </a:rPr>
              <a:t>Aumento número de noches tórridas (&gt;25ºC)</a:t>
            </a:r>
          </a:p>
          <a:p>
            <a:pPr algn="ctr"/>
            <a:r>
              <a:rPr lang="es-ES" sz="1400" b="1">
                <a:solidFill>
                  <a:srgbClr val="A71015"/>
                </a:solidFill>
                <a:latin typeface="Raleway" pitchFamily="2" charset="0"/>
              </a:rPr>
              <a:t>5 veces </a:t>
            </a:r>
            <a:r>
              <a:rPr lang="es-ES" sz="1400" b="1" dirty="0">
                <a:solidFill>
                  <a:srgbClr val="A71015"/>
                </a:solidFill>
                <a:latin typeface="Raleway" pitchFamily="2" charset="0"/>
              </a:rPr>
              <a:t>más respecto a la media 1991-2020</a:t>
            </a:r>
          </a:p>
          <a:p>
            <a:pPr algn="ctr"/>
            <a:r>
              <a:rPr lang="es-ES" sz="800" dirty="0">
                <a:solidFill>
                  <a:srgbClr val="A71015"/>
                </a:solidFill>
                <a:latin typeface="Raleway" pitchFamily="2" charset="0"/>
              </a:rPr>
              <a:t>(Observatorio de Sostenibilidad)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5674F68-0FE7-C54C-AEFA-7C55DD5EAA46}"/>
              </a:ext>
            </a:extLst>
          </p:cNvPr>
          <p:cNvSpPr txBox="1"/>
          <p:nvPr/>
        </p:nvSpPr>
        <p:spPr>
          <a:xfrm>
            <a:off x="88489" y="5071742"/>
            <a:ext cx="28271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>
                <a:solidFill>
                  <a:srgbClr val="A71015"/>
                </a:solidFill>
                <a:latin typeface="Raleway" pitchFamily="2" charset="0"/>
              </a:rPr>
              <a:t>Duración olas de calor - 2024</a:t>
            </a:r>
          </a:p>
          <a:p>
            <a:pPr algn="ctr"/>
            <a:r>
              <a:rPr lang="es-ES" sz="1400" b="1">
                <a:solidFill>
                  <a:srgbClr val="A71015"/>
                </a:solidFill>
                <a:latin typeface="Raleway" pitchFamily="2" charset="0"/>
              </a:rPr>
              <a:t>3 olas = 22 días</a:t>
            </a:r>
          </a:p>
          <a:p>
            <a:pPr algn="ctr"/>
            <a:r>
              <a:rPr lang="es-ES" sz="1200" b="1">
                <a:solidFill>
                  <a:srgbClr val="A71015"/>
                </a:solidFill>
                <a:latin typeface="Raleway" pitchFamily="2" charset="0"/>
              </a:rPr>
              <a:t>&gt;40ºC día</a:t>
            </a:r>
          </a:p>
          <a:p>
            <a:pPr algn="ctr"/>
            <a:r>
              <a:rPr lang="es-ES" sz="1200" b="1">
                <a:solidFill>
                  <a:srgbClr val="A71015"/>
                </a:solidFill>
                <a:latin typeface="Raleway" pitchFamily="2" charset="0"/>
              </a:rPr>
              <a:t>&gt;20ºC noche</a:t>
            </a:r>
          </a:p>
          <a:p>
            <a:pPr algn="ctr"/>
            <a:r>
              <a:rPr lang="es-ES" sz="700" i="1">
                <a:solidFill>
                  <a:srgbClr val="A71015"/>
                </a:solidFill>
                <a:latin typeface="Raleway" pitchFamily="2" charset="0"/>
              </a:rPr>
              <a:t>(AEMET)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7327ECB4-82C0-0B56-1323-D0D5A3E277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9021A-E547-1A38-E9DA-53467691E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8C9852D-8548-0E89-08D5-8BE34DAF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B90C263-7F77-F5A7-3CF7-EDEBF907CD17}"/>
              </a:ext>
            </a:extLst>
          </p:cNvPr>
          <p:cNvSpPr/>
          <p:nvPr/>
        </p:nvSpPr>
        <p:spPr>
          <a:xfrm>
            <a:off x="0" y="-121418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B979447-5B2F-87B9-8C28-061CD5764E8C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69501554-9F75-80DD-481A-6D774110A7FF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2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98949BA-16F2-7F15-96E3-CEB3EBA557AC}"/>
              </a:ext>
            </a:extLst>
          </p:cNvPr>
          <p:cNvSpPr txBox="1"/>
          <p:nvPr/>
        </p:nvSpPr>
        <p:spPr>
          <a:xfrm>
            <a:off x="946141" y="192345"/>
            <a:ext cx="94394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Impactos de las altas temperaturas </a:t>
            </a:r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sobre la salud </a:t>
            </a:r>
            <a:r>
              <a:rPr lang="es-ES" sz="3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grupos de riesgo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58C612-850C-B87C-949B-28E5EDF16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820" y="1168746"/>
            <a:ext cx="3809719" cy="5610256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DA794BE-CCB4-562E-A2DA-863F70EB479F}"/>
              </a:ext>
            </a:extLst>
          </p:cNvPr>
          <p:cNvSpPr/>
          <p:nvPr/>
        </p:nvSpPr>
        <p:spPr>
          <a:xfrm>
            <a:off x="226141" y="1631473"/>
            <a:ext cx="6714985" cy="3630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7A11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E52906-C4CF-F6E6-8E3A-B7CDCEE538AB}"/>
              </a:ext>
            </a:extLst>
          </p:cNvPr>
          <p:cNvSpPr txBox="1"/>
          <p:nvPr/>
        </p:nvSpPr>
        <p:spPr>
          <a:xfrm>
            <a:off x="517020" y="1914928"/>
            <a:ext cx="61140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chemeClr val="bg1">
                    <a:lumMod val="50000"/>
                  </a:schemeClr>
                </a:solidFill>
              </a:rPr>
              <a:t>Cada grupo presenta necesidades específicas, como la dependencia para la hidratación, dificultades para regular la temperatura corporal o la falta de acceso a recursos básicos. La pobreza energética, la falta de apoyo social y el desconocimiento de las alertas son otros factores que agravan la vulnerabilidad.</a:t>
            </a:r>
          </a:p>
          <a:p>
            <a:pPr algn="just"/>
            <a:endParaRPr lang="es-ES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ES">
                <a:solidFill>
                  <a:schemeClr val="bg1">
                    <a:lumMod val="50000"/>
                  </a:schemeClr>
                </a:solidFill>
              </a:rPr>
              <a:t>Cabe destacar que los jóvenes, aunque no se consideren un grupo de riesgo, pueden verse afectados por su baja percepción del peligro, lo que en ocasiones los lleva a no seguir las recomendaciones preventivas.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0A990B4-041B-C691-4793-65FA709A09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372AB0-EE40-C8CB-AFE2-9D646F3B6022}"/>
              </a:ext>
            </a:extLst>
          </p:cNvPr>
          <p:cNvSpPr txBox="1"/>
          <p:nvPr/>
        </p:nvSpPr>
        <p:spPr>
          <a:xfrm>
            <a:off x="88489" y="630132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31821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61531-BD1C-76C4-405E-9696F0B3E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5F13715-89C5-DA78-3893-59919EA4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413F01-BA45-797A-308B-EBE79E9D419F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278758A-DA1C-03FE-0E55-E8504DD4812E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91AF0886-3754-F8CA-9332-8EE39C855A05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EEE18A0-D8F8-06BE-CF8B-2F483E61FF9A}"/>
              </a:ext>
            </a:extLst>
          </p:cNvPr>
          <p:cNvSpPr txBox="1"/>
          <p:nvPr/>
        </p:nvSpPr>
        <p:spPr>
          <a:xfrm>
            <a:off x="1197452" y="5572016"/>
            <a:ext cx="3221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b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Más de 12.500 muertes fueron atribuibles al calor en el 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689D5E-7DA9-1851-D9D8-1A103E8CA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430" y="1553011"/>
            <a:ext cx="6381865" cy="50764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F1020A-8F72-D55B-9E0B-B1CC415980EA}"/>
              </a:ext>
            </a:extLst>
          </p:cNvPr>
          <p:cNvSpPr txBox="1"/>
          <p:nvPr/>
        </p:nvSpPr>
        <p:spPr>
          <a:xfrm>
            <a:off x="369958" y="4659386"/>
            <a:ext cx="2827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>
                <a:solidFill>
                  <a:srgbClr val="F7A115"/>
                </a:solidFill>
                <a:latin typeface="Raleway" pitchFamily="2" charset="0"/>
              </a:rPr>
              <a:t>Cuando la temperatura máxima se incrementa 1ºC 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B86F5EEC-530E-5DDB-A748-12962DBCF5A6}"/>
              </a:ext>
            </a:extLst>
          </p:cNvPr>
          <p:cNvCxnSpPr/>
          <p:nvPr/>
        </p:nvCxnSpPr>
        <p:spPr>
          <a:xfrm>
            <a:off x="3120934" y="4920996"/>
            <a:ext cx="532233" cy="0"/>
          </a:xfrm>
          <a:prstGeom prst="straightConnector1">
            <a:avLst/>
          </a:prstGeom>
          <a:ln>
            <a:solidFill>
              <a:srgbClr val="F7A1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F20C418-3470-4CDB-2DE2-D43A658BB005}"/>
              </a:ext>
            </a:extLst>
          </p:cNvPr>
          <p:cNvSpPr txBox="1"/>
          <p:nvPr/>
        </p:nvSpPr>
        <p:spPr>
          <a:xfrm>
            <a:off x="3608848" y="4628608"/>
            <a:ext cx="1442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00" b="1">
                <a:solidFill>
                  <a:srgbClr val="F7A115"/>
                </a:solidFill>
                <a:latin typeface="Raleway" pitchFamily="2" charset="0"/>
              </a:rPr>
              <a:t>la mortalidad aumenta un 3,3% </a:t>
            </a:r>
          </a:p>
          <a:p>
            <a:pPr algn="ctr"/>
            <a:r>
              <a:rPr lang="es-ES" sz="900" i="1">
                <a:solidFill>
                  <a:srgbClr val="F7A115"/>
                </a:solidFill>
                <a:latin typeface="Raleway" pitchFamily="2" charset="0"/>
              </a:rPr>
              <a:t>(ISGlobal)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975AFB-CAF0-32FE-79FD-252BE006B7B3}"/>
              </a:ext>
            </a:extLst>
          </p:cNvPr>
          <p:cNvSpPr txBox="1"/>
          <p:nvPr/>
        </p:nvSpPr>
        <p:spPr>
          <a:xfrm>
            <a:off x="534859" y="1319927"/>
            <a:ext cx="4361588" cy="275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Deshidratación</a:t>
            </a:r>
          </a:p>
          <a:p>
            <a:pPr algn="ctr">
              <a:lnSpc>
                <a:spcPct val="150000"/>
              </a:lnSpc>
            </a:pP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Golpes de calor</a:t>
            </a:r>
          </a:p>
          <a:p>
            <a:pPr algn="ctr">
              <a:lnSpc>
                <a:spcPct val="150000"/>
              </a:lnSpc>
            </a:pP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Problemas cardiovasculares</a:t>
            </a:r>
          </a:p>
          <a:p>
            <a:pPr algn="ctr">
              <a:lnSpc>
                <a:spcPct val="150000"/>
              </a:lnSpc>
            </a:pP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Problemas respiratorios</a:t>
            </a:r>
          </a:p>
          <a:p>
            <a:pPr algn="ctr">
              <a:lnSpc>
                <a:spcPct val="150000"/>
              </a:lnSpc>
            </a:pP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Problemas de piel</a:t>
            </a:r>
          </a:p>
          <a:p>
            <a:pPr algn="ctr">
              <a:lnSpc>
                <a:spcPct val="150000"/>
              </a:lnSpc>
            </a:pP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Aumento de la mortalidad (especialmente en pacientes con problemas mentales y del sistema nervioso)</a:t>
            </a:r>
          </a:p>
          <a:p>
            <a:pPr algn="ctr">
              <a:lnSpc>
                <a:spcPct val="150000"/>
              </a:lnSpc>
            </a:pPr>
            <a:r>
              <a:rPr lang="es-ES" sz="1300">
                <a:solidFill>
                  <a:srgbClr val="F7A115"/>
                </a:solidFill>
                <a:latin typeface="Raleway" pitchFamily="2" charset="0"/>
              </a:rPr>
              <a:t>Agravamiento de las enfermedades </a:t>
            </a:r>
            <a:r>
              <a:rPr lang="es-ES" sz="1300" dirty="0">
                <a:solidFill>
                  <a:srgbClr val="F7A115"/>
                </a:solidFill>
                <a:latin typeface="Raleway" pitchFamily="2" charset="0"/>
              </a:rPr>
              <a:t>crónicas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D98F60E-75BD-5A44-DAD6-18B7290D72C7}"/>
              </a:ext>
            </a:extLst>
          </p:cNvPr>
          <p:cNvSpPr/>
          <p:nvPr/>
        </p:nvSpPr>
        <p:spPr>
          <a:xfrm>
            <a:off x="492275" y="1271256"/>
            <a:ext cx="4541688" cy="2920156"/>
          </a:xfrm>
          <a:prstGeom prst="roundRect">
            <a:avLst/>
          </a:prstGeom>
          <a:noFill/>
          <a:ln w="19050">
            <a:solidFill>
              <a:srgbClr val="F7A115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BF47BA6-8FA0-15F2-A410-8ED43818B92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406A559-39A1-BA28-EC34-C779ECCEEA7A}"/>
              </a:ext>
            </a:extLst>
          </p:cNvPr>
          <p:cNvSpPr txBox="1"/>
          <p:nvPr/>
        </p:nvSpPr>
        <p:spPr>
          <a:xfrm>
            <a:off x="946141" y="192345"/>
            <a:ext cx="943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Impactos de las altas temperaturas </a:t>
            </a:r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sobre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salud</a:t>
            </a:r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9D49821-3405-D5FB-BADA-132369FFBDF7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1181954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D3BA6-2033-F62C-69DB-F46F0C5E5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4E95195-CE1F-9D25-EAD7-5A7113E60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4A6C3DD-60B1-43C1-648A-90E9E6572DA7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FE79707-0C80-8A74-7CCE-4061D3DC3176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79B66649-6BE4-E57F-BA80-6076CAE9A6A5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CE1214A-8A97-C240-DF41-FAB269329DF2}"/>
              </a:ext>
            </a:extLst>
          </p:cNvPr>
          <p:cNvSpPr txBox="1"/>
          <p:nvPr/>
        </p:nvSpPr>
        <p:spPr>
          <a:xfrm>
            <a:off x="946141" y="228505"/>
            <a:ext cx="92535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como medida de adaptación </a:t>
            </a:r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qué son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4C9A5A-1DCF-5A2C-BF6F-4F17A72C77CB}"/>
              </a:ext>
            </a:extLst>
          </p:cNvPr>
          <p:cNvSpPr txBox="1"/>
          <p:nvPr/>
        </p:nvSpPr>
        <p:spPr>
          <a:xfrm>
            <a:off x="327786" y="1405867"/>
            <a:ext cx="3013527" cy="1661993"/>
          </a:xfrm>
          <a:prstGeom prst="rect">
            <a:avLst/>
          </a:prstGeom>
          <a:solidFill>
            <a:srgbClr val="4377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7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 trata de espacios urbanos interiores o exteriores que ofrecen resguardo temporal durante episodios de temperaturas extremas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94FCDD1-3CEA-7870-B2AA-CB4AE7CCF5CE}"/>
              </a:ext>
            </a:extLst>
          </p:cNvPr>
          <p:cNvSpPr txBox="1"/>
          <p:nvPr/>
        </p:nvSpPr>
        <p:spPr>
          <a:xfrm>
            <a:off x="5746491" y="1277056"/>
            <a:ext cx="1276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>
                <a:solidFill>
                  <a:srgbClr val="4377A1"/>
                </a:solidFill>
                <a:effectLst/>
                <a:latin typeface="Acumin Variable Concept Medium"/>
                <a:ea typeface="Arial" panose="020B0604020202020204" pitchFamily="34" charset="0"/>
                <a:cs typeface="Arial" panose="020B0604020202020204" pitchFamily="34" charset="0"/>
              </a:rPr>
              <a:t>Refugios interiores</a:t>
            </a:r>
            <a:endParaRPr lang="es-ES" sz="2000" b="1" dirty="0">
              <a:solidFill>
                <a:srgbClr val="4377A1"/>
              </a:solidFill>
              <a:effectLst/>
              <a:latin typeface="Acumin Variable Concept Medium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CB709FF-EDC6-0F9D-B41A-A532B262D928}"/>
              </a:ext>
            </a:extLst>
          </p:cNvPr>
          <p:cNvSpPr txBox="1"/>
          <p:nvPr/>
        </p:nvSpPr>
        <p:spPr>
          <a:xfrm>
            <a:off x="9818364" y="1277056"/>
            <a:ext cx="1276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>
                <a:solidFill>
                  <a:srgbClr val="4377A1"/>
                </a:solidFill>
                <a:effectLst/>
                <a:latin typeface="Acumin Variable Concept Medium"/>
                <a:ea typeface="Arial" panose="020B0604020202020204" pitchFamily="34" charset="0"/>
                <a:cs typeface="Arial" panose="020B0604020202020204" pitchFamily="34" charset="0"/>
              </a:rPr>
              <a:t>Refugios exteriores</a:t>
            </a:r>
            <a:endParaRPr lang="es-ES" sz="2000" b="1" dirty="0">
              <a:solidFill>
                <a:srgbClr val="4377A1"/>
              </a:solidFill>
              <a:effectLst/>
              <a:latin typeface="Acumin Variable Concept Medium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Diez colegios de Barcelona se convertirán en refugios climáticos">
            <a:extLst>
              <a:ext uri="{FF2B5EF4-FFF2-40B4-BE49-F238E27FC236}">
                <a16:creationId xmlns:a16="http://schemas.microsoft.com/office/drawing/2014/main" id="{8A89FA73-B776-6C21-1484-54AB02B76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82" y="5099863"/>
            <a:ext cx="2629329" cy="14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ibliotecas escolares creciendo contigo">
            <a:extLst>
              <a:ext uri="{FF2B5EF4-FFF2-40B4-BE49-F238E27FC236}">
                <a16:creationId xmlns:a16="http://schemas.microsoft.com/office/drawing/2014/main" id="{074AE79E-035A-6D2B-4332-625E1C69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70" y="3192185"/>
            <a:ext cx="1950989" cy="1461359"/>
          </a:xfrm>
          <a:prstGeom prst="rect">
            <a:avLst/>
          </a:prstGeom>
          <a:noFill/>
          <a:ln w="28575">
            <a:solidFill>
              <a:srgbClr val="F7A115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l Jardín del Túria de València cumple 35 años con su conexión con  l'Albufera en el aire">
            <a:extLst>
              <a:ext uri="{FF2B5EF4-FFF2-40B4-BE49-F238E27FC236}">
                <a16:creationId xmlns:a16="http://schemas.microsoft.com/office/drawing/2014/main" id="{0F0EFE5E-2EB1-2059-DFA6-6252613BC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007" y="4585150"/>
            <a:ext cx="3057525" cy="1495425"/>
          </a:xfrm>
          <a:prstGeom prst="rect">
            <a:avLst/>
          </a:prstGeom>
          <a:noFill/>
          <a:ln w="28575">
            <a:solidFill>
              <a:srgbClr val="F7A115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ás Madrid consigue aprobar la creación de refugios climáticos para hacer  frente al calor - diariodesanse.com">
            <a:extLst>
              <a:ext uri="{FF2B5EF4-FFF2-40B4-BE49-F238E27FC236}">
                <a16:creationId xmlns:a16="http://schemas.microsoft.com/office/drawing/2014/main" id="{A1AF23E0-B1C7-D144-7CF1-5A1B75DF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004" y="2873356"/>
            <a:ext cx="2521419" cy="16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errados la mitad de los refugios climáticos de Barcelona en plena ...">
            <a:extLst>
              <a:ext uri="{FF2B5EF4-FFF2-40B4-BE49-F238E27FC236}">
                <a16:creationId xmlns:a16="http://schemas.microsoft.com/office/drawing/2014/main" id="{B1013D68-F9AC-BEEA-006A-9AC774BC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07" y="2354796"/>
            <a:ext cx="26183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l Mercado de Pacífico se convierte en refugio climático">
            <a:extLst>
              <a:ext uri="{FF2B5EF4-FFF2-40B4-BE49-F238E27FC236}">
                <a16:creationId xmlns:a16="http://schemas.microsoft.com/office/drawing/2014/main" id="{C26983AE-DB7B-8172-52EC-9A1D39C6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20" y="4318027"/>
            <a:ext cx="2326601" cy="1551067"/>
          </a:xfrm>
          <a:prstGeom prst="rect">
            <a:avLst/>
          </a:prstGeom>
          <a:noFill/>
          <a:ln w="28575">
            <a:solidFill>
              <a:srgbClr val="F7A115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BB9AA02-A0AB-222C-AD99-747E0F9E56A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B15777-BB8D-D390-E9DF-CE5DE9C3CDA9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41429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CA63-3CB7-6879-3533-03889DEA9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9312597-9817-4D08-4DA7-28618BEB4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24B59FB-641D-C422-D23F-0578F14C5462}"/>
              </a:ext>
            </a:extLst>
          </p:cNvPr>
          <p:cNvSpPr/>
          <p:nvPr/>
        </p:nvSpPr>
        <p:spPr>
          <a:xfrm>
            <a:off x="0" y="-116324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9CAD0AB-3EE1-4840-047B-AE458969BD82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AAAD2B02-9F54-CC97-E223-BA97AC965D3A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8C0BC31-3A2A-1583-21CA-5588C1D03772}"/>
              </a:ext>
            </a:extLst>
          </p:cNvPr>
          <p:cNvSpPr txBox="1"/>
          <p:nvPr/>
        </p:nvSpPr>
        <p:spPr>
          <a:xfrm>
            <a:off x="946141" y="71892"/>
            <a:ext cx="927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medida de adaptación </a:t>
            </a:r>
            <a:r>
              <a:rPr lang="es-ES" sz="3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 quién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D59E05-985A-7DF7-86EC-A5181D492DA5}"/>
              </a:ext>
            </a:extLst>
          </p:cNvPr>
          <p:cNvSpPr txBox="1"/>
          <p:nvPr/>
        </p:nvSpPr>
        <p:spPr>
          <a:xfrm>
            <a:off x="646613" y="1299421"/>
            <a:ext cx="56630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>
                <a:solidFill>
                  <a:srgbClr val="48474F"/>
                </a:solidFill>
              </a:rPr>
              <a:t>Los espacios destinados a funcionar como refugios climáticos deben disponer de agua y servicios básicos, ser confortables y seguros.</a:t>
            </a:r>
          </a:p>
          <a:p>
            <a:br>
              <a:rPr lang="es-ES" sz="1500">
                <a:solidFill>
                  <a:srgbClr val="48474F"/>
                </a:solidFill>
              </a:rPr>
            </a:br>
            <a:r>
              <a:rPr lang="es-ES" sz="1500">
                <a:solidFill>
                  <a:srgbClr val="48474F"/>
                </a:solidFill>
              </a:rPr>
              <a:t>Aunque pueden acoger a cualquier persona, están pensados especialmente para ciertos grupos de riesgo frente a temperaturas extremas (por razones personales y sociales):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B16E5C62-06C6-BD51-96EB-958B5428330D}"/>
              </a:ext>
            </a:extLst>
          </p:cNvPr>
          <p:cNvCxnSpPr/>
          <p:nvPr/>
        </p:nvCxnSpPr>
        <p:spPr>
          <a:xfrm flipH="1">
            <a:off x="3461851" y="2791356"/>
            <a:ext cx="1" cy="516439"/>
          </a:xfrm>
          <a:prstGeom prst="line">
            <a:avLst/>
          </a:prstGeom>
          <a:ln w="28575" cap="rnd" cmpd="sng">
            <a:solidFill>
              <a:srgbClr val="F7A11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C43023C-B385-29E0-48E3-8607FE04E691}"/>
              </a:ext>
            </a:extLst>
          </p:cNvPr>
          <p:cNvSpPr txBox="1"/>
          <p:nvPr/>
        </p:nvSpPr>
        <p:spPr>
          <a:xfrm>
            <a:off x="478634" y="3360641"/>
            <a:ext cx="5831019" cy="2157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Niños y mayores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Personas con enfermedades crónicas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Personas dependientes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Mujeres embarazadas y/o lactantes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Personas sin hogar o en infravivienda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Trabajadores en exteriores y/o sitios sin ventilación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3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Personas que no son conscientes de su nivel de vulnerabilidad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DADA7E93-5D32-08EC-0D28-F52E21A54440}"/>
              </a:ext>
            </a:extLst>
          </p:cNvPr>
          <p:cNvSpPr/>
          <p:nvPr/>
        </p:nvSpPr>
        <p:spPr>
          <a:xfrm rot="16200000">
            <a:off x="3397445" y="3210591"/>
            <a:ext cx="114956" cy="170165"/>
          </a:xfrm>
          <a:custGeom>
            <a:avLst/>
            <a:gdLst>
              <a:gd name="connsiteX0" fmla="*/ 103499 w 114956"/>
              <a:gd name="connsiteY0" fmla="*/ 170166 h 170165"/>
              <a:gd name="connsiteX1" fmla="*/ 96803 w 114956"/>
              <a:gd name="connsiteY1" fmla="*/ 167984 h 170165"/>
              <a:gd name="connsiteX2" fmla="*/ 11106 w 114956"/>
              <a:gd name="connsiteY2" fmla="*/ 105881 h 170165"/>
              <a:gd name="connsiteX3" fmla="*/ 0 w 114956"/>
              <a:gd name="connsiteY3" fmla="*/ 85450 h 170165"/>
              <a:gd name="connsiteX4" fmla="*/ 11001 w 114956"/>
              <a:gd name="connsiteY4" fmla="*/ 64971 h 170165"/>
              <a:gd name="connsiteX5" fmla="*/ 96774 w 114956"/>
              <a:gd name="connsiteY5" fmla="*/ 2201 h 170165"/>
              <a:gd name="connsiteX6" fmla="*/ 112747 w 114956"/>
              <a:gd name="connsiteY6" fmla="*/ 4677 h 170165"/>
              <a:gd name="connsiteX7" fmla="*/ 110271 w 114956"/>
              <a:gd name="connsiteY7" fmla="*/ 20651 h 170165"/>
              <a:gd name="connsiteX8" fmla="*/ 24498 w 114956"/>
              <a:gd name="connsiteY8" fmla="*/ 83421 h 170165"/>
              <a:gd name="connsiteX9" fmla="*/ 22860 w 114956"/>
              <a:gd name="connsiteY9" fmla="*/ 85402 h 170165"/>
              <a:gd name="connsiteX10" fmla="*/ 24517 w 114956"/>
              <a:gd name="connsiteY10" fmla="*/ 87374 h 170165"/>
              <a:gd name="connsiteX11" fmla="*/ 110214 w 114956"/>
              <a:gd name="connsiteY11" fmla="*/ 149477 h 170165"/>
              <a:gd name="connsiteX12" fmla="*/ 112767 w 114956"/>
              <a:gd name="connsiteY12" fmla="*/ 165441 h 170165"/>
              <a:gd name="connsiteX13" fmla="*/ 103499 w 114956"/>
              <a:gd name="connsiteY13" fmla="*/ 170166 h 17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56" h="170165">
                <a:moveTo>
                  <a:pt x="103499" y="170166"/>
                </a:moveTo>
                <a:cubicBezTo>
                  <a:pt x="101175" y="170166"/>
                  <a:pt x="98831" y="169461"/>
                  <a:pt x="96803" y="167984"/>
                </a:cubicBezTo>
                <a:lnTo>
                  <a:pt x="11106" y="105881"/>
                </a:lnTo>
                <a:cubicBezTo>
                  <a:pt x="4067" y="100785"/>
                  <a:pt x="19" y="93336"/>
                  <a:pt x="0" y="85450"/>
                </a:cubicBezTo>
                <a:cubicBezTo>
                  <a:pt x="-19" y="77563"/>
                  <a:pt x="3991" y="70105"/>
                  <a:pt x="11001" y="64971"/>
                </a:cubicBezTo>
                <a:lnTo>
                  <a:pt x="96774" y="2201"/>
                </a:lnTo>
                <a:cubicBezTo>
                  <a:pt x="101860" y="-1514"/>
                  <a:pt x="109023" y="-419"/>
                  <a:pt x="112747" y="4677"/>
                </a:cubicBezTo>
                <a:cubicBezTo>
                  <a:pt x="116481" y="9773"/>
                  <a:pt x="115367" y="16926"/>
                  <a:pt x="110271" y="20651"/>
                </a:cubicBezTo>
                <a:lnTo>
                  <a:pt x="24498" y="83421"/>
                </a:lnTo>
                <a:cubicBezTo>
                  <a:pt x="23155" y="84411"/>
                  <a:pt x="22860" y="85202"/>
                  <a:pt x="22860" y="85402"/>
                </a:cubicBezTo>
                <a:cubicBezTo>
                  <a:pt x="22860" y="85602"/>
                  <a:pt x="23165" y="86393"/>
                  <a:pt x="24517" y="87374"/>
                </a:cubicBezTo>
                <a:lnTo>
                  <a:pt x="110214" y="149477"/>
                </a:lnTo>
                <a:cubicBezTo>
                  <a:pt x="115329" y="153182"/>
                  <a:pt x="116462" y="160326"/>
                  <a:pt x="112767" y="165441"/>
                </a:cubicBezTo>
                <a:cubicBezTo>
                  <a:pt x="110519" y="168527"/>
                  <a:pt x="107033" y="170166"/>
                  <a:pt x="103499" y="170166"/>
                </a:cubicBezTo>
                <a:close/>
              </a:path>
            </a:pathLst>
          </a:custGeom>
          <a:solidFill>
            <a:srgbClr val="F7A115"/>
          </a:solidFill>
          <a:ln w="9525" cap="flat">
            <a:solidFill>
              <a:srgbClr val="F7A115"/>
            </a:solidFill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rgbClr val="A71015"/>
              </a:solidFill>
            </a:endParaRPr>
          </a:p>
        </p:txBody>
      </p:sp>
      <p:pic>
        <p:nvPicPr>
          <p:cNvPr id="25" name="Picture 2" descr="Un estudio toma a Vitoria como base de estudio de los refugios ...">
            <a:extLst>
              <a:ext uri="{FF2B5EF4-FFF2-40B4-BE49-F238E27FC236}">
                <a16:creationId xmlns:a16="http://schemas.microsoft.com/office/drawing/2014/main" id="{C458B14F-6C86-2AB0-26BA-8D959EC4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16" y="3373385"/>
            <a:ext cx="44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Así afectan las olas de calor a nuestra salud mental">
            <a:extLst>
              <a:ext uri="{FF2B5EF4-FFF2-40B4-BE49-F238E27FC236}">
                <a16:creationId xmlns:a16="http://schemas.microsoft.com/office/drawing/2014/main" id="{B14B2F14-5AA4-13C9-852F-E20050140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291" y="1441690"/>
            <a:ext cx="24669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Ola de calor: &quot;Las muertes se podrían haber evitado; avisamos hace días&quot; |  Salud">
            <a:extLst>
              <a:ext uri="{FF2B5EF4-FFF2-40B4-BE49-F238E27FC236}">
                <a16:creationId xmlns:a16="http://schemas.microsoft.com/office/drawing/2014/main" id="{AA8BF00A-DC50-CB6A-0FBD-A198150F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16" y="144169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F9EB63A-7E3F-7798-1028-C066CE5F7D4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C74874-DAA6-AAC3-1F4F-E5967C07EEBE}"/>
              </a:ext>
            </a:extLst>
          </p:cNvPr>
          <p:cNvSpPr txBox="1"/>
          <p:nvPr/>
        </p:nvSpPr>
        <p:spPr>
          <a:xfrm>
            <a:off x="88489" y="630132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1104208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300C4-F117-98B5-F4DA-20CD6BE6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CA0427D-E2BC-32A0-964A-36FD572C6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FD46541-1D83-E004-BEC7-45B6D1820D28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7F7000F-542D-6189-EA29-87F67BE5A204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EBD1CE92-F868-AE9E-B6C7-DFE2BA27B0A5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65D1A09-F645-3DA9-17BE-B63C69C3D914}"/>
              </a:ext>
            </a:extLst>
          </p:cNvPr>
          <p:cNvSpPr txBox="1"/>
          <p:nvPr/>
        </p:nvSpPr>
        <p:spPr>
          <a:xfrm>
            <a:off x="732305" y="1242546"/>
            <a:ext cx="4355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Pasos para la creación de una red local de refugios climáticos en el municipio</a:t>
            </a:r>
            <a:endParaRPr lang="es-ES" sz="1500" b="1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7D37184-04AC-3988-AD15-064284EC0FCB}"/>
              </a:ext>
            </a:extLst>
          </p:cNvPr>
          <p:cNvSpPr/>
          <p:nvPr/>
        </p:nvSpPr>
        <p:spPr>
          <a:xfrm>
            <a:off x="1097280" y="2053243"/>
            <a:ext cx="2759825" cy="1305099"/>
          </a:xfrm>
          <a:prstGeom prst="roundRect">
            <a:avLst/>
          </a:prstGeom>
          <a:solidFill>
            <a:srgbClr val="4377A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Inventariar edificios y zonas verdes disponibles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0E5E38E-2748-7FDC-A17C-2CDEF15CA574}"/>
              </a:ext>
            </a:extLst>
          </p:cNvPr>
          <p:cNvSpPr/>
          <p:nvPr/>
        </p:nvSpPr>
        <p:spPr>
          <a:xfrm>
            <a:off x="4163891" y="2053243"/>
            <a:ext cx="2759825" cy="1305099"/>
          </a:xfrm>
          <a:prstGeom prst="roundRect">
            <a:avLst/>
          </a:prstGeom>
          <a:solidFill>
            <a:srgbClr val="4377A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Evaluar requisitos y características de los  espacios inventariados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D4DE6E2-2EFF-5ABD-CA53-6770937DE5A1}"/>
              </a:ext>
            </a:extLst>
          </p:cNvPr>
          <p:cNvSpPr/>
          <p:nvPr/>
        </p:nvSpPr>
        <p:spPr>
          <a:xfrm>
            <a:off x="4163891" y="3690543"/>
            <a:ext cx="2759825" cy="1305099"/>
          </a:xfrm>
          <a:prstGeom prst="roundRect">
            <a:avLst/>
          </a:prstGeom>
          <a:solidFill>
            <a:srgbClr val="4377A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Declarar refugios mediante acuerdo municipal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C3C72EF-56FD-7C54-8897-9793F818ABC1}"/>
              </a:ext>
            </a:extLst>
          </p:cNvPr>
          <p:cNvSpPr/>
          <p:nvPr/>
        </p:nvSpPr>
        <p:spPr>
          <a:xfrm>
            <a:off x="7230502" y="3690543"/>
            <a:ext cx="2759825" cy="1305099"/>
          </a:xfrm>
          <a:prstGeom prst="roundRect">
            <a:avLst/>
          </a:prstGeom>
          <a:solidFill>
            <a:srgbClr val="4377A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Diseñar itinerarios </a:t>
            </a:r>
            <a:r>
              <a:rPr lang="es-ES"/>
              <a:t>peatonales sombreados hacia los refugios</a:t>
            </a:r>
            <a:endParaRPr lang="es-ES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389F083-85B8-DB64-EFBA-52CA5775C2D4}"/>
              </a:ext>
            </a:extLst>
          </p:cNvPr>
          <p:cNvSpPr/>
          <p:nvPr/>
        </p:nvSpPr>
        <p:spPr>
          <a:xfrm>
            <a:off x="946140" y="1963174"/>
            <a:ext cx="432000" cy="432000"/>
          </a:xfrm>
          <a:prstGeom prst="ellipse">
            <a:avLst/>
          </a:prstGeom>
          <a:solidFill>
            <a:srgbClr val="D2E2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1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9BEE2B2-7EFE-542F-6D74-A9377D6A5E31}"/>
              </a:ext>
            </a:extLst>
          </p:cNvPr>
          <p:cNvSpPr/>
          <p:nvPr/>
        </p:nvSpPr>
        <p:spPr>
          <a:xfrm>
            <a:off x="4099434" y="1958421"/>
            <a:ext cx="432000" cy="432000"/>
          </a:xfrm>
          <a:prstGeom prst="ellipse">
            <a:avLst/>
          </a:prstGeom>
          <a:solidFill>
            <a:srgbClr val="D2E2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2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B023C8E-D023-1138-917D-582801682C81}"/>
              </a:ext>
            </a:extLst>
          </p:cNvPr>
          <p:cNvSpPr/>
          <p:nvPr/>
        </p:nvSpPr>
        <p:spPr>
          <a:xfrm>
            <a:off x="4099434" y="3592163"/>
            <a:ext cx="432000" cy="432000"/>
          </a:xfrm>
          <a:prstGeom prst="ellipse">
            <a:avLst/>
          </a:prstGeom>
          <a:solidFill>
            <a:srgbClr val="D2E2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3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84D5D62-E68C-BB5A-2FDF-851629C74092}"/>
              </a:ext>
            </a:extLst>
          </p:cNvPr>
          <p:cNvSpPr/>
          <p:nvPr/>
        </p:nvSpPr>
        <p:spPr>
          <a:xfrm>
            <a:off x="7252728" y="3587410"/>
            <a:ext cx="432000" cy="432000"/>
          </a:xfrm>
          <a:prstGeom prst="ellipse">
            <a:avLst/>
          </a:prstGeom>
          <a:solidFill>
            <a:srgbClr val="D2E2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4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03B48CD-10AA-B8E1-AE81-F94875E49703}"/>
              </a:ext>
            </a:extLst>
          </p:cNvPr>
          <p:cNvSpPr/>
          <p:nvPr/>
        </p:nvSpPr>
        <p:spPr>
          <a:xfrm>
            <a:off x="7252728" y="5382651"/>
            <a:ext cx="2759825" cy="1305099"/>
          </a:xfrm>
          <a:prstGeom prst="roundRect">
            <a:avLst/>
          </a:prstGeom>
          <a:solidFill>
            <a:srgbClr val="4377A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Comunicar y activar protocolos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95FA6D6F-F1E7-12EE-550B-C8FE0772E13D}"/>
              </a:ext>
            </a:extLst>
          </p:cNvPr>
          <p:cNvSpPr/>
          <p:nvPr/>
        </p:nvSpPr>
        <p:spPr>
          <a:xfrm>
            <a:off x="7274954" y="5279518"/>
            <a:ext cx="432000" cy="432000"/>
          </a:xfrm>
          <a:prstGeom prst="ellipse">
            <a:avLst/>
          </a:prstGeom>
          <a:solidFill>
            <a:srgbClr val="D2E2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5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6DBD4F3-8CA3-273C-4D80-2BD84D45135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534523-8FCB-9A34-4710-0B396A7B5B1A}"/>
              </a:ext>
            </a:extLst>
          </p:cNvPr>
          <p:cNvSpPr txBox="1"/>
          <p:nvPr/>
        </p:nvSpPr>
        <p:spPr>
          <a:xfrm>
            <a:off x="946141" y="71892"/>
            <a:ext cx="927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medida de adaptación </a:t>
            </a:r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diseño de la red</a:t>
            </a:r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3AF316-B888-0317-0EB8-A2B5287C5454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281747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4F9BE-4EE3-2222-FCFD-9A476FAE7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020011E-0C76-5F24-2F75-C6520AE34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292A63F-E9AB-7348-F1F6-FB11DF35788F}"/>
              </a:ext>
            </a:extLst>
          </p:cNvPr>
          <p:cNvSpPr/>
          <p:nvPr/>
        </p:nvSpPr>
        <p:spPr>
          <a:xfrm>
            <a:off x="0" y="-60709"/>
            <a:ext cx="12192000" cy="6979418"/>
          </a:xfrm>
          <a:prstGeom prst="rect">
            <a:avLst/>
          </a:prstGeom>
          <a:solidFill>
            <a:srgbClr val="EFF5F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s-ES" b="1">
              <a:solidFill>
                <a:srgbClr val="4377A1"/>
              </a:solidFill>
              <a:latin typeface="Poppins" panose="00000500000000000000" pitchFamily="2" charset="0"/>
              <a:ea typeface="Verdana" panose="020B0604030504040204" pitchFamily="34" charset="0"/>
              <a:cs typeface="Poppins" panose="00000500000000000000" pitchFamily="2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1652F2B-EED1-E6DE-A3E7-42070376552B}"/>
              </a:ext>
            </a:extLst>
          </p:cNvPr>
          <p:cNvCxnSpPr/>
          <p:nvPr/>
        </p:nvCxnSpPr>
        <p:spPr>
          <a:xfrm>
            <a:off x="0" y="1071716"/>
            <a:ext cx="12192000" cy="0"/>
          </a:xfrm>
          <a:prstGeom prst="line">
            <a:avLst/>
          </a:prstGeom>
          <a:ln w="38100">
            <a:solidFill>
              <a:srgbClr val="F7A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AC11EA13-666A-CFCB-5B47-906733BE0AF8}"/>
              </a:ext>
            </a:extLst>
          </p:cNvPr>
          <p:cNvSpPr/>
          <p:nvPr/>
        </p:nvSpPr>
        <p:spPr>
          <a:xfrm>
            <a:off x="226141" y="146377"/>
            <a:ext cx="720000" cy="720000"/>
          </a:xfrm>
          <a:prstGeom prst="ellipse">
            <a:avLst/>
          </a:prstGeom>
          <a:solidFill>
            <a:srgbClr val="F7A11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700" b="1"/>
              <a:t>3</a:t>
            </a:r>
          </a:p>
        </p:txBody>
      </p:sp>
      <p:pic>
        <p:nvPicPr>
          <p:cNvPr id="12" name="Imagen 11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DEA5CC2-805D-B80A-E689-7C7C6F8D4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3" b="2336"/>
          <a:stretch/>
        </p:blipFill>
        <p:spPr bwMode="auto">
          <a:xfrm>
            <a:off x="611298" y="1370919"/>
            <a:ext cx="6890030" cy="4793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FFBB9B-E76A-067E-7890-149D62404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137" y="1370920"/>
            <a:ext cx="3294267" cy="377000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D5FBCFD-78E1-B890-1FBB-C75502D112F4}"/>
              </a:ext>
            </a:extLst>
          </p:cNvPr>
          <p:cNvSpPr txBox="1"/>
          <p:nvPr/>
        </p:nvSpPr>
        <p:spPr>
          <a:xfrm>
            <a:off x="9582558" y="5269513"/>
            <a:ext cx="2044407" cy="246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s-ES" sz="1000" dirty="0">
                <a:solidFill>
                  <a:srgbClr val="48474F"/>
                </a:solidFill>
                <a:effectLst/>
                <a:latin typeface="Acumin Variable Concept Medium"/>
                <a:ea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" sz="1000" dirty="0">
                <a:solidFill>
                  <a:srgbClr val="48474F"/>
                </a:solidFill>
                <a:effectLst/>
                <a:latin typeface="Acumin Variable Concept Medium"/>
                <a:ea typeface="Arial" panose="020B0604020202020204" pitchFamily="34" charset="0"/>
                <a:cs typeface="Arial" panose="020B0604020202020204" pitchFamily="34" charset="0"/>
                <a:hlinkClick r:id="rId5"/>
              </a:rPr>
              <a:t>Le </a:t>
            </a:r>
            <a:r>
              <a:rPr lang="es-ES" sz="1000" dirty="0" err="1">
                <a:solidFill>
                  <a:srgbClr val="48474F"/>
                </a:solidFill>
                <a:effectLst/>
                <a:latin typeface="Acumin Variable Concept Medium"/>
                <a:ea typeface="Arial" panose="020B0604020202020204" pitchFamily="34" charset="0"/>
                <a:cs typeface="Arial" panose="020B0604020202020204" pitchFamily="34" charset="0"/>
                <a:hlinkClick r:id="rId5"/>
              </a:rPr>
              <a:t>Parisien</a:t>
            </a:r>
            <a:r>
              <a:rPr lang="es-ES" sz="1000" dirty="0">
                <a:solidFill>
                  <a:srgbClr val="48474F"/>
                </a:solidFill>
                <a:effectLst/>
                <a:latin typeface="Acumin Variable Concept Medium"/>
                <a:ea typeface="Arial" panose="020B0604020202020204" pitchFamily="34" charset="0"/>
                <a:cs typeface="Arial" panose="020B0604020202020204" pitchFamily="34" charset="0"/>
              </a:rPr>
              <a:t> (20 julio, 2018)</a:t>
            </a:r>
            <a:endParaRPr lang="es-ES" sz="1000" b="1" dirty="0">
              <a:solidFill>
                <a:srgbClr val="48474F"/>
              </a:solidFill>
              <a:effectLst/>
              <a:latin typeface="Acumin Variable Concept Medium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2A8BB63-41D8-2637-2AD1-CAD823B0803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EFF5F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0299" y="122723"/>
            <a:ext cx="1655815" cy="9313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BDE1EC-6F0E-F1BC-6197-289FA0048500}"/>
              </a:ext>
            </a:extLst>
          </p:cNvPr>
          <p:cNvSpPr txBox="1"/>
          <p:nvPr/>
        </p:nvSpPr>
        <p:spPr>
          <a:xfrm>
            <a:off x="946141" y="71892"/>
            <a:ext cx="927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refugios climáticos </a:t>
            </a:r>
            <a:r>
              <a:rPr lang="es-ES" sz="28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medida de adaptación </a:t>
            </a:r>
            <a:r>
              <a:rPr lang="es-ES" sz="3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s-ES" sz="2000">
                <a:solidFill>
                  <a:srgbClr val="F7A1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ejemplos</a:t>
            </a:r>
            <a:endParaRPr lang="es-ES" sz="2000" dirty="0">
              <a:solidFill>
                <a:srgbClr val="F7A1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584B23-DE6C-C5A5-8159-620E38D2B745}"/>
              </a:ext>
            </a:extLst>
          </p:cNvPr>
          <p:cNvSpPr txBox="1"/>
          <p:nvPr/>
        </p:nvSpPr>
        <p:spPr>
          <a:xfrm>
            <a:off x="88489" y="6369789"/>
            <a:ext cx="3485536" cy="488211"/>
          </a:xfrm>
          <a:prstGeom prst="rect">
            <a:avLst/>
          </a:prstGeom>
          <a:solidFill>
            <a:srgbClr val="D2E2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" b="1">
                <a:solidFill>
                  <a:srgbClr val="4377A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Red local de refugios climáticos frente a las altas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21277636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C7DC7DDEBCA340867B9C44385B7F2A" ma:contentTypeVersion="19" ma:contentTypeDescription="Crear nuevo documento." ma:contentTypeScope="" ma:versionID="9ad06a544ea78437cdf852d8641a928b">
  <xsd:schema xmlns:xsd="http://www.w3.org/2001/XMLSchema" xmlns:xs="http://www.w3.org/2001/XMLSchema" xmlns:p="http://schemas.microsoft.com/office/2006/metadata/properties" xmlns:ns2="b763298b-1703-4ba2-9243-26a3bbd4157f" xmlns:ns3="503b34b4-d565-4b3f-9f6a-53b7bc737fa1" targetNamespace="http://schemas.microsoft.com/office/2006/metadata/properties" ma:root="true" ma:fieldsID="d8114dac39ebaf235d84ff18a99e3065" ns2:_="" ns3:_="">
    <xsd:import namespace="b763298b-1703-4ba2-9243-26a3bbd4157f"/>
    <xsd:import namespace="503b34b4-d565-4b3f-9f6a-53b7bc737f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Usuari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3298b-1703-4ba2-9243-26a3bbd415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964b7a4-88e6-4722-83d1-4a2e6d3fd8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Usuario" ma:index="26" nillable="true" ma:displayName="Usuario" ma:format="Dropdown" ma:list="UserInfo" ma:SharePointGroup="0" ma:internalName="Usuario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b34b4-d565-4b3f-9f6a-53b7bc737fa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b80eb8b-4486-4e92-81b6-2b277da5fb6c}" ma:internalName="TaxCatchAll" ma:showField="CatchAllData" ma:web="503b34b4-d565-4b3f-9f6a-53b7bc737f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3b34b4-d565-4b3f-9f6a-53b7bc737fa1" xsi:nil="true"/>
    <lcf76f155ced4ddcb4097134ff3c332f xmlns="b763298b-1703-4ba2-9243-26a3bbd4157f">
      <Terms xmlns="http://schemas.microsoft.com/office/infopath/2007/PartnerControls"/>
    </lcf76f155ced4ddcb4097134ff3c332f>
    <Usuario xmlns="b763298b-1703-4ba2-9243-26a3bbd4157f">
      <UserInfo>
        <DisplayName/>
        <AccountId xsi:nil="true"/>
        <AccountType/>
      </UserInfo>
    </Usuario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839859-59C9-442C-8DCB-722BAF0E5B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3298b-1703-4ba2-9243-26a3bbd4157f"/>
    <ds:schemaRef ds:uri="503b34b4-d565-4b3f-9f6a-53b7bc737f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0C8F3A-FCA4-40C6-8076-E5F8549E47AC}">
  <ds:schemaRefs>
    <ds:schemaRef ds:uri="http://schemas.microsoft.com/office/2006/metadata/properties"/>
    <ds:schemaRef ds:uri="http://schemas.microsoft.com/office/infopath/2007/PartnerControls"/>
    <ds:schemaRef ds:uri="503b34b4-d565-4b3f-9f6a-53b7bc737fa1"/>
    <ds:schemaRef ds:uri="b763298b-1703-4ba2-9243-26a3bbd4157f"/>
  </ds:schemaRefs>
</ds:datastoreItem>
</file>

<file path=customXml/itemProps3.xml><?xml version="1.0" encoding="utf-8"?>
<ds:datastoreItem xmlns:ds="http://schemas.openxmlformats.org/officeDocument/2006/customXml" ds:itemID="{136DCFEF-C367-414F-8EAA-417C738027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1864</TotalTime>
  <Words>1044</Words>
  <Application>Microsoft Office PowerPoint</Application>
  <PresentationFormat>Panorámica</PresentationFormat>
  <Paragraphs>145</Paragraphs>
  <Slides>14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Acumin Variable Concept Medium</vt:lpstr>
      <vt:lpstr>Arial</vt:lpstr>
      <vt:lpstr>Calibri</vt:lpstr>
      <vt:lpstr>Calibri Light</vt:lpstr>
      <vt:lpstr>Poppins</vt:lpstr>
      <vt:lpstr>Raleway</vt:lpstr>
      <vt:lpstr>Tahoma</vt:lpstr>
      <vt:lpstr>Wingdings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de directrices para la elaboración de políticas municipales y planes locales de actuación frente a las altas temperaturas extremas</dc:title>
  <dc:creator>marta.reguilon@eurovertice.eu</dc:creator>
  <cp:lastModifiedBy>Maria Perona</cp:lastModifiedBy>
  <cp:revision>188</cp:revision>
  <dcterms:created xsi:type="dcterms:W3CDTF">2023-10-27T08:56:51Z</dcterms:created>
  <dcterms:modified xsi:type="dcterms:W3CDTF">2025-06-16T16:26:50Z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0x01010097C7DC7DDEBCA340867B9C44385B7F2A</vt:lpwstr>
  </property>
</Properties>
</file>